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7" r:id="rId2"/>
    <p:sldId id="534" r:id="rId3"/>
    <p:sldId id="307" r:id="rId4"/>
    <p:sldId id="535" r:id="rId5"/>
    <p:sldId id="511" r:id="rId6"/>
    <p:sldId id="536" r:id="rId7"/>
    <p:sldId id="537" r:id="rId8"/>
    <p:sldId id="538" r:id="rId9"/>
    <p:sldId id="539" r:id="rId10"/>
    <p:sldId id="540" r:id="rId11"/>
    <p:sldId id="541" r:id="rId12"/>
    <p:sldId id="434" r:id="rId13"/>
    <p:sldId id="512" r:id="rId14"/>
    <p:sldId id="542" r:id="rId15"/>
    <p:sldId id="543" r:id="rId16"/>
    <p:sldId id="544" r:id="rId17"/>
    <p:sldId id="545" r:id="rId18"/>
    <p:sldId id="546" r:id="rId19"/>
    <p:sldId id="517" r:id="rId20"/>
    <p:sldId id="547" r:id="rId21"/>
    <p:sldId id="548" r:id="rId22"/>
    <p:sldId id="518" r:id="rId23"/>
    <p:sldId id="549" r:id="rId24"/>
    <p:sldId id="550" r:id="rId25"/>
    <p:sldId id="551" r:id="rId26"/>
    <p:sldId id="552" r:id="rId27"/>
    <p:sldId id="553" r:id="rId28"/>
    <p:sldId id="554" r:id="rId29"/>
    <p:sldId id="556" r:id="rId30"/>
    <p:sldId id="557" r:id="rId31"/>
    <p:sldId id="558" r:id="rId32"/>
    <p:sldId id="555" r:id="rId33"/>
    <p:sldId id="519" r:id="rId34"/>
    <p:sldId id="559" r:id="rId35"/>
    <p:sldId id="560" r:id="rId36"/>
    <p:sldId id="561" r:id="rId37"/>
    <p:sldId id="562" r:id="rId38"/>
    <p:sldId id="563" r:id="rId39"/>
    <p:sldId id="564" r:id="rId40"/>
    <p:sldId id="56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534"/>
            <p14:sldId id="307"/>
            <p14:sldId id="535"/>
            <p14:sldId id="511"/>
            <p14:sldId id="536"/>
            <p14:sldId id="537"/>
            <p14:sldId id="538"/>
            <p14:sldId id="539"/>
            <p14:sldId id="540"/>
            <p14:sldId id="541"/>
            <p14:sldId id="434"/>
            <p14:sldId id="512"/>
            <p14:sldId id="542"/>
            <p14:sldId id="543"/>
            <p14:sldId id="544"/>
            <p14:sldId id="545"/>
            <p14:sldId id="546"/>
            <p14:sldId id="517"/>
            <p14:sldId id="547"/>
            <p14:sldId id="548"/>
            <p14:sldId id="518"/>
            <p14:sldId id="549"/>
            <p14:sldId id="550"/>
            <p14:sldId id="551"/>
            <p14:sldId id="552"/>
            <p14:sldId id="553"/>
            <p14:sldId id="554"/>
            <p14:sldId id="556"/>
            <p14:sldId id="557"/>
            <p14:sldId id="558"/>
            <p14:sldId id="555"/>
            <p14:sldId id="519"/>
            <p14:sldId id="559"/>
            <p14:sldId id="560"/>
            <p14:sldId id="561"/>
            <p14:sldId id="562"/>
            <p14:sldId id="563"/>
            <p14:sldId id="564"/>
            <p14:sldId id="5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BDBEBD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55"/>
    <p:restoredTop sz="93712"/>
  </p:normalViewPr>
  <p:slideViewPr>
    <p:cSldViewPr snapToGrid="0" snapToObjects="1">
      <p:cViewPr>
        <p:scale>
          <a:sx n="120" d="100"/>
          <a:sy n="120" d="100"/>
        </p:scale>
        <p:origin x="1176" y="11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59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81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24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48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2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40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31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76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11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05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004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31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72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85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62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47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44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374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49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353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31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24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807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481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205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976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929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941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752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02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4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7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13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31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64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62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2/13/18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2/13/18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2/13/18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1575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Lecture </a:t>
            </a:r>
            <a:r>
              <a:rPr lang="en-US" dirty="0" smtClean="0"/>
              <a:t>7: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Knowledge Base Construction: From dark data to insights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6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023" y="358622"/>
            <a:ext cx="8740221" cy="649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2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dirty="0" smtClean="0"/>
              <a:t>Knowledge base construction (KBC)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Personalized medicine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49" y="2067624"/>
            <a:ext cx="9874102" cy="344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0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Personalized medicine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96" y="1380835"/>
            <a:ext cx="9635608" cy="497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1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Personalized medicine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2" y="1690688"/>
            <a:ext cx="10751996" cy="389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4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Personalized medicine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99" y="1313802"/>
            <a:ext cx="9886802" cy="554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2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Personalized medicine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82" y="1307839"/>
            <a:ext cx="9897435" cy="555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0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Personalized medicine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94" y="1323291"/>
            <a:ext cx="9283211" cy="521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044"/>
            <a:ext cx="10515600" cy="1325563"/>
          </a:xfrm>
        </p:spPr>
        <p:txBody>
          <a:bodyPr/>
          <a:lstStyle/>
          <a:p>
            <a:r>
              <a:rPr lang="en-US" dirty="0" smtClean="0"/>
              <a:t>KBC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81" y="956545"/>
            <a:ext cx="9831438" cy="576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6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Dark data</a:t>
            </a: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Knowledge base construction (KBC)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Incremental KBC</a:t>
            </a: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900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044"/>
            <a:ext cx="10515600" cy="1325563"/>
          </a:xfrm>
        </p:spPr>
        <p:txBody>
          <a:bodyPr/>
          <a:lstStyle/>
          <a:p>
            <a:r>
              <a:rPr lang="en-US" dirty="0" err="1" smtClean="0"/>
              <a:t>DeepDive</a:t>
            </a:r>
            <a:r>
              <a:rPr lang="en-US" dirty="0" smtClean="0"/>
              <a:t> is a trained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867" y="1020206"/>
            <a:ext cx="9124265" cy="57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9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75" y="262759"/>
            <a:ext cx="8883478" cy="638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3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Candidate extraction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868" y="1396688"/>
            <a:ext cx="8286264" cy="525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1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Candidate extraction++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590" y="1392017"/>
            <a:ext cx="8706820" cy="526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2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720850"/>
            <a:ext cx="95504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8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71" y="1259637"/>
            <a:ext cx="10305459" cy="523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4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Obviate feature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096" y="1308067"/>
            <a:ext cx="8643808" cy="543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6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Distant supervision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05" y="1363436"/>
            <a:ext cx="9588795" cy="514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4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DeepDive</a:t>
            </a:r>
            <a:r>
              <a:rPr lang="en-US" dirty="0" smtClean="0"/>
              <a:t> is a trained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323" y="1445307"/>
            <a:ext cx="8495354" cy="515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2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DeepDive</a:t>
            </a:r>
            <a:r>
              <a:rPr lang="en-US" dirty="0" smtClean="0"/>
              <a:t> is a trained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44" y="1363698"/>
            <a:ext cx="8486311" cy="531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smtClean="0"/>
              <a:t>Dark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knowledge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009" y="1690688"/>
            <a:ext cx="8941981" cy="493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3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knowledge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309" y="1409801"/>
            <a:ext cx="8241382" cy="522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488149"/>
            <a:ext cx="8394700" cy="486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7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Inference with Gibbs 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988" y="1151059"/>
            <a:ext cx="9447548" cy="570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9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 smtClean="0"/>
              <a:t>Incremental KBC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403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Reruns take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061" y="1258872"/>
            <a:ext cx="7865878" cy="535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7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450" y="1079500"/>
            <a:ext cx="93091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6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50" y="952500"/>
            <a:ext cx="93599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3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Types of updates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450" y="1466850"/>
            <a:ext cx="85471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7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Incremental Inference: Sampling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1416050"/>
            <a:ext cx="88138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in data is great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447800"/>
            <a:ext cx="9880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3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Quality over 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" y="1416050"/>
            <a:ext cx="92075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3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in data is great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447800"/>
            <a:ext cx="9880600" cy="39624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155700" y="5100268"/>
            <a:ext cx="10515600" cy="619863"/>
          </a:xfrm>
        </p:spPr>
        <p:txBody>
          <a:bodyPr>
            <a:noAutofit/>
          </a:bodyPr>
          <a:lstStyle/>
          <a:p>
            <a:pPr marL="0" indent="0" algn="r">
              <a:lnSpc>
                <a:spcPct val="140000"/>
              </a:lnSpc>
              <a:buNone/>
            </a:pPr>
            <a:r>
              <a:rPr lang="en-US" altLang="x-none" sz="4000" dirty="0" smtClean="0"/>
              <a:t>because computers can understand it </a:t>
            </a:r>
            <a:endParaRPr lang="en-US" altLang="x-none" sz="4000" dirty="0">
              <a:solidFill>
                <a:srgbClr val="1575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9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in data is great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447800"/>
            <a:ext cx="9880600" cy="39624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-510363" y="5238495"/>
            <a:ext cx="12181663" cy="619863"/>
          </a:xfrm>
        </p:spPr>
        <p:txBody>
          <a:bodyPr>
            <a:noAutofit/>
          </a:bodyPr>
          <a:lstStyle/>
          <a:p>
            <a:pPr marL="0" indent="0" algn="r">
              <a:lnSpc>
                <a:spcPct val="140000"/>
              </a:lnSpc>
              <a:buNone/>
            </a:pPr>
            <a:r>
              <a:rPr lang="en-US" altLang="x-none" sz="3600" dirty="0" smtClean="0"/>
              <a:t>because computers can understand it </a:t>
            </a:r>
            <a:r>
              <a:rPr lang="en-US" sz="3600" b="1" dirty="0"/>
              <a:t>and we can analyze it, obtain insights from it and make better decisions</a:t>
            </a:r>
            <a:endParaRPr lang="en-US" sz="3600" dirty="0"/>
          </a:p>
          <a:p>
            <a:pPr marL="0" indent="0" algn="r">
              <a:lnSpc>
                <a:spcPct val="140000"/>
              </a:lnSpc>
              <a:buNone/>
            </a:pPr>
            <a:endParaRPr lang="en-US" altLang="x-none" sz="3600" dirty="0" smtClean="0"/>
          </a:p>
        </p:txBody>
      </p:sp>
    </p:spTree>
    <p:extLst>
      <p:ext uri="{BB962C8B-B14F-4D97-AF65-F5344CB8AC3E}">
        <p14:creationId xmlns:p14="http://schemas.microsoft.com/office/powerpoint/2010/main" val="9928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Sunny days are 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3265"/>
            <a:ext cx="12192000" cy="413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1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Sunny days are 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30" y="1329070"/>
            <a:ext cx="10887740" cy="552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9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Sunny days are 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30" y="1329070"/>
            <a:ext cx="10887740" cy="5528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513" y="1842277"/>
            <a:ext cx="7683943" cy="480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5546</TotalTime>
  <Words>307</Words>
  <Application>Microsoft Macintosh PowerPoint</Application>
  <PresentationFormat>Widescreen</PresentationFormat>
  <Paragraphs>158</Paragraphs>
  <Slides>40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Calibri</vt:lpstr>
      <vt:lpstr>Calibri Light</vt:lpstr>
      <vt:lpstr>Mangal</vt:lpstr>
      <vt:lpstr>Arial</vt:lpstr>
      <vt:lpstr>Office Theme</vt:lpstr>
      <vt:lpstr>Lecture 7:  Knowledge Base Construction: From dark data to insights</vt:lpstr>
      <vt:lpstr>Today’s Lecture</vt:lpstr>
      <vt:lpstr>1. Dark data</vt:lpstr>
      <vt:lpstr>Structure in data is great…</vt:lpstr>
      <vt:lpstr>Structure in data is great…</vt:lpstr>
      <vt:lpstr>Structure in data is great…</vt:lpstr>
      <vt:lpstr>Sunny days are over</vt:lpstr>
      <vt:lpstr>Sunny days are over</vt:lpstr>
      <vt:lpstr>Sunny days are over</vt:lpstr>
      <vt:lpstr>PowerPoint Presentation</vt:lpstr>
      <vt:lpstr>PowerPoint Presentation</vt:lpstr>
      <vt:lpstr>2. Knowledge base construction (KBC)</vt:lpstr>
      <vt:lpstr>Personalized medicine</vt:lpstr>
      <vt:lpstr>Personalized medicine</vt:lpstr>
      <vt:lpstr>Personalized medicine</vt:lpstr>
      <vt:lpstr>Personalized medicine</vt:lpstr>
      <vt:lpstr>Personalized medicine</vt:lpstr>
      <vt:lpstr>Personalized medicine</vt:lpstr>
      <vt:lpstr>KBC Workflow</vt:lpstr>
      <vt:lpstr>DeepDive is a trained system</vt:lpstr>
      <vt:lpstr>PowerPoint Presentation</vt:lpstr>
      <vt:lpstr>Candidate extraction</vt:lpstr>
      <vt:lpstr>Candidate extraction++</vt:lpstr>
      <vt:lpstr>Feature extraction</vt:lpstr>
      <vt:lpstr>Feature extraction</vt:lpstr>
      <vt:lpstr>Obviate feature engineering</vt:lpstr>
      <vt:lpstr>Distant supervision</vt:lpstr>
      <vt:lpstr>DeepDive is a trained system</vt:lpstr>
      <vt:lpstr>DeepDive is a trained system</vt:lpstr>
      <vt:lpstr>Probabilistic knowledge engineering</vt:lpstr>
      <vt:lpstr>Probabilistic knowledge engineering</vt:lpstr>
      <vt:lpstr>Factor graphs</vt:lpstr>
      <vt:lpstr>Probabilistic Inference with Gibbs Sampling</vt:lpstr>
      <vt:lpstr>3. Incremental KBC</vt:lpstr>
      <vt:lpstr>Reruns take time</vt:lpstr>
      <vt:lpstr>PowerPoint Presentation</vt:lpstr>
      <vt:lpstr>PowerPoint Presentation</vt:lpstr>
      <vt:lpstr>Types of updates</vt:lpstr>
      <vt:lpstr>Incremental Inference: Sampling</vt:lpstr>
      <vt:lpstr>Quality over time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495</cp:revision>
  <cp:lastPrinted>2017-09-05T19:00:45Z</cp:lastPrinted>
  <dcterms:created xsi:type="dcterms:W3CDTF">2015-09-11T05:09:33Z</dcterms:created>
  <dcterms:modified xsi:type="dcterms:W3CDTF">2018-02-13T18:05:33Z</dcterms:modified>
</cp:coreProperties>
</file>